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59" r:id="rId4"/>
    <p:sldId id="260" r:id="rId5"/>
    <p:sldId id="262" r:id="rId6"/>
    <p:sldId id="263" r:id="rId7"/>
    <p:sldId id="261" r:id="rId8"/>
    <p:sldId id="264" r:id="rId9"/>
    <p:sldId id="265" r:id="rId10"/>
    <p:sldId id="266" r:id="rId11"/>
    <p:sldId id="268" r:id="rId12"/>
    <p:sldId id="269" r:id="rId13"/>
    <p:sldId id="267" r:id="rId14"/>
    <p:sldId id="271" r:id="rId15"/>
    <p:sldId id="270"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391AF6-A418-4240-8C55-0F9FA6C224C7}" type="datetimeFigureOut">
              <a:rPr lang="en-US" smtClean="0"/>
              <a:t>6/12/2015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AA13F5-1C94-4BD3-B407-738F2D830827}" type="slidenum">
              <a:rPr lang="en-US" smtClean="0"/>
              <a:t>‹#›</a:t>
            </a:fld>
            <a:endParaRPr lang="en-US" dirty="0"/>
          </a:p>
        </p:txBody>
      </p:sp>
    </p:spTree>
    <p:extLst>
      <p:ext uri="{BB962C8B-B14F-4D97-AF65-F5344CB8AC3E}">
        <p14:creationId xmlns:p14="http://schemas.microsoft.com/office/powerpoint/2010/main" val="3591978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B88A19-23BB-4101-B6A1-41D34C9CB8A8}" type="slidenum">
              <a:rPr lang="en-CA" smtClean="0">
                <a:solidFill>
                  <a:prstClr val="black"/>
                </a:solidFill>
              </a:rPr>
              <a:pPr/>
              <a:t>1</a:t>
            </a:fld>
            <a:endParaRPr lang="en-CA" dirty="0">
              <a:solidFill>
                <a:prstClr val="black"/>
              </a:solidFill>
            </a:endParaRPr>
          </a:p>
        </p:txBody>
      </p:sp>
    </p:spTree>
    <p:extLst>
      <p:ext uri="{BB962C8B-B14F-4D97-AF65-F5344CB8AC3E}">
        <p14:creationId xmlns:p14="http://schemas.microsoft.com/office/powerpoint/2010/main" val="307864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B88A19-23BB-4101-B6A1-41D34C9CB8A8}" type="slidenum">
              <a:rPr lang="en-CA" smtClean="0">
                <a:solidFill>
                  <a:prstClr val="black"/>
                </a:solidFill>
              </a:rPr>
              <a:pPr/>
              <a:t>2</a:t>
            </a:fld>
            <a:endParaRPr lang="en-CA" dirty="0">
              <a:solidFill>
                <a:prstClr val="black"/>
              </a:solidFill>
            </a:endParaRPr>
          </a:p>
        </p:txBody>
      </p:sp>
    </p:spTree>
    <p:extLst>
      <p:ext uri="{BB962C8B-B14F-4D97-AF65-F5344CB8AC3E}">
        <p14:creationId xmlns:p14="http://schemas.microsoft.com/office/powerpoint/2010/main" val="1805700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5" name="AutoShape 12"/>
          <p:cNvSpPr>
            <a:spLocks noChangeArrowheads="1"/>
          </p:cNvSpPr>
          <p:nvPr userDrawn="1"/>
        </p:nvSpPr>
        <p:spPr bwMode="auto">
          <a:xfrm rot="10800000">
            <a:off x="8459788" y="0"/>
            <a:ext cx="684213" cy="3429000"/>
          </a:xfrm>
          <a:prstGeom prst="rtTriangle">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solidFill>
                <a:prstClr val="black"/>
              </a:solidFill>
            </a:endParaRPr>
          </a:p>
        </p:txBody>
      </p:sp>
      <p:sp>
        <p:nvSpPr>
          <p:cNvPr id="6" name="AutoShape 13"/>
          <p:cNvSpPr>
            <a:spLocks noChangeArrowheads="1"/>
          </p:cNvSpPr>
          <p:nvPr userDrawn="1"/>
        </p:nvSpPr>
        <p:spPr bwMode="auto">
          <a:xfrm flipH="1">
            <a:off x="8459787" y="3426618"/>
            <a:ext cx="684213" cy="3429000"/>
          </a:xfrm>
          <a:prstGeom prst="rtTriangle">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solidFill>
                <a:prstClr val="black"/>
              </a:solidFill>
            </a:endParaRPr>
          </a:p>
        </p:txBody>
      </p:sp>
      <p:pic>
        <p:nvPicPr>
          <p:cNvPr id="7" name="Picture 14" descr="Power Point Background - French"/>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228600"/>
            <a:ext cx="9753600"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778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8030" y="518"/>
            <a:ext cx="9125970" cy="548162"/>
          </a:xfrm>
          <a:prstGeom prst="rect">
            <a:avLst/>
          </a:prstGeom>
        </p:spPr>
        <p:txBody>
          <a:bodyPr anchor="ctr" anchorCtr="0">
            <a:noAutofit/>
          </a:bodyPr>
          <a:lstStyle>
            <a:lvl1pPr marL="0" indent="0">
              <a:buNone/>
              <a:defRPr sz="3200" b="1">
                <a:solidFill>
                  <a:schemeClr val="bg1"/>
                </a:solidFill>
                <a:latin typeface="Arial" pitchFamily="34" charset="0"/>
                <a:cs typeface="Arial" pitchFamily="34" charset="0"/>
              </a:defRPr>
            </a:lvl1pPr>
          </a:lstStyle>
          <a:p>
            <a:pPr lvl="0"/>
            <a:r>
              <a:rPr lang="en-US" smtClean="0"/>
              <a:t>Click to edit Master text styles</a:t>
            </a:r>
          </a:p>
        </p:txBody>
      </p:sp>
      <p:sp>
        <p:nvSpPr>
          <p:cNvPr id="6" name="Slide Number Placeholder 5"/>
          <p:cNvSpPr>
            <a:spLocks noGrp="1"/>
          </p:cNvSpPr>
          <p:nvPr>
            <p:ph type="sldNum" sz="quarter" idx="4"/>
          </p:nvPr>
        </p:nvSpPr>
        <p:spPr>
          <a:xfrm flipH="1">
            <a:off x="8532440" y="116632"/>
            <a:ext cx="611560" cy="432048"/>
          </a:xfrm>
          <a:prstGeom prst="rect">
            <a:avLst/>
          </a:prstGeom>
        </p:spPr>
        <p:txBody>
          <a:bodyPr vert="horz" lIns="90827" tIns="45413" rIns="90827" bIns="45413" rtlCol="0" anchor="ctr" anchorCtr="0"/>
          <a:lstStyle>
            <a:lvl1pPr algn="ctr">
              <a:defRPr sz="1400" b="0">
                <a:latin typeface="Arial" pitchFamily="34" charset="0"/>
                <a:cs typeface="Arial" pitchFamily="34" charset="0"/>
              </a:defRPr>
            </a:lvl1pPr>
          </a:lstStyle>
          <a:p>
            <a:fld id="{5562C245-2244-462E-975F-2EB3AF9F52CA}" type="slidenum">
              <a:rPr lang="en-CA" smtClean="0">
                <a:solidFill>
                  <a:prstClr val="black"/>
                </a:solidFill>
              </a:rPr>
              <a:pPr/>
              <a:t>‹#›</a:t>
            </a:fld>
            <a:endParaRPr lang="en-CA" dirty="0">
              <a:solidFill>
                <a:prstClr val="black"/>
              </a:solidFill>
            </a:endParaRPr>
          </a:p>
        </p:txBody>
      </p:sp>
      <p:sp>
        <p:nvSpPr>
          <p:cNvPr id="7" name="Content Placeholder 2"/>
          <p:cNvSpPr>
            <a:spLocks noGrp="1"/>
          </p:cNvSpPr>
          <p:nvPr>
            <p:ph sz="half" idx="1"/>
          </p:nvPr>
        </p:nvSpPr>
        <p:spPr>
          <a:xfrm>
            <a:off x="251520" y="764704"/>
            <a:ext cx="8568952" cy="5400600"/>
          </a:xfrm>
          <a:prstGeom prst="rect">
            <a:avLst/>
          </a:prstGeo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08183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8030" y="518"/>
            <a:ext cx="9125970" cy="548162"/>
          </a:xfrm>
          <a:prstGeom prst="rect">
            <a:avLst/>
          </a:prstGeom>
        </p:spPr>
        <p:txBody>
          <a:bodyPr anchor="ctr" anchorCtr="0">
            <a:noAutofit/>
          </a:bodyPr>
          <a:lstStyle>
            <a:lvl1pPr marL="0" indent="0">
              <a:buNone/>
              <a:defRPr sz="3200" b="1">
                <a:solidFill>
                  <a:schemeClr val="bg1"/>
                </a:solidFill>
                <a:latin typeface="Arial" pitchFamily="34" charset="0"/>
                <a:cs typeface="Arial" pitchFamily="34" charset="0"/>
              </a:defRPr>
            </a:lvl1pPr>
          </a:lstStyle>
          <a:p>
            <a:pPr lvl="0"/>
            <a:r>
              <a:rPr lang="en-US" smtClean="0"/>
              <a:t>Click to edit Master text styles</a:t>
            </a:r>
          </a:p>
        </p:txBody>
      </p:sp>
      <p:sp>
        <p:nvSpPr>
          <p:cNvPr id="6" name="Slide Number Placeholder 5"/>
          <p:cNvSpPr>
            <a:spLocks noGrp="1"/>
          </p:cNvSpPr>
          <p:nvPr>
            <p:ph type="sldNum" sz="quarter" idx="4"/>
          </p:nvPr>
        </p:nvSpPr>
        <p:spPr>
          <a:xfrm>
            <a:off x="34369" y="6449600"/>
            <a:ext cx="432048" cy="408400"/>
          </a:xfrm>
          <a:prstGeom prst="rect">
            <a:avLst/>
          </a:prstGeom>
        </p:spPr>
        <p:txBody>
          <a:bodyPr vert="horz" lIns="90827" tIns="45413" rIns="90827" bIns="45413" rtlCol="0" anchor="ctr" anchorCtr="0"/>
          <a:lstStyle>
            <a:lvl1pPr algn="ctr">
              <a:defRPr sz="1400" b="1">
                <a:latin typeface="Arial" pitchFamily="34" charset="0"/>
                <a:cs typeface="Arial" pitchFamily="34" charset="0"/>
              </a:defRPr>
            </a:lvl1pPr>
          </a:lstStyle>
          <a:p>
            <a:fld id="{5562C245-2244-462E-975F-2EB3AF9F52CA}" type="slidenum">
              <a:rPr lang="en-CA" smtClean="0">
                <a:solidFill>
                  <a:prstClr val="black"/>
                </a:solidFill>
              </a:rPr>
              <a:pPr/>
              <a:t>‹#›</a:t>
            </a:fld>
            <a:endParaRPr lang="en-CA" dirty="0">
              <a:solidFill>
                <a:prstClr val="black"/>
              </a:solidFill>
            </a:endParaRPr>
          </a:p>
        </p:txBody>
      </p:sp>
      <p:sp>
        <p:nvSpPr>
          <p:cNvPr id="7" name="Content Placeholder 2"/>
          <p:cNvSpPr>
            <a:spLocks noGrp="1"/>
          </p:cNvSpPr>
          <p:nvPr>
            <p:ph sz="half" idx="1"/>
          </p:nvPr>
        </p:nvSpPr>
        <p:spPr>
          <a:xfrm>
            <a:off x="251520" y="1196752"/>
            <a:ext cx="8568952" cy="5040560"/>
          </a:xfrm>
          <a:prstGeom prst="rect">
            <a:avLst/>
          </a:prstGeo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3"/>
          <p:cNvSpPr>
            <a:spLocks noGrp="1"/>
          </p:cNvSpPr>
          <p:nvPr>
            <p:ph type="body" sz="quarter" idx="11" hasCustomPrompt="1"/>
          </p:nvPr>
        </p:nvSpPr>
        <p:spPr>
          <a:xfrm>
            <a:off x="0" y="548680"/>
            <a:ext cx="9143008" cy="504056"/>
          </a:xfrm>
          <a:prstGeom prst="rect">
            <a:avLst/>
          </a:prstGeom>
          <a:solidFill>
            <a:schemeClr val="accent5">
              <a:lumMod val="50000"/>
              <a:alpha val="72157"/>
            </a:schemeClr>
          </a:solidFill>
          <a:scene3d>
            <a:camera prst="orthographicFront"/>
            <a:lightRig rig="threePt" dir="t"/>
          </a:scene3d>
          <a:sp3d>
            <a:bevelT/>
          </a:sp3d>
        </p:spPr>
        <p:txBody>
          <a:bodyPr anchor="ctr" anchorCtr="0">
            <a:noAutofit/>
          </a:bodyPr>
          <a:lstStyle>
            <a:lvl1pPr marL="0" indent="0">
              <a:buNone/>
              <a:defRPr sz="2400" b="1">
                <a:solidFill>
                  <a:schemeClr val="bg1"/>
                </a:solidFill>
                <a:latin typeface="Arial" pitchFamily="34" charset="0"/>
                <a:cs typeface="Arial" pitchFamily="34" charset="0"/>
              </a:defRPr>
            </a:lvl1pPr>
          </a:lstStyle>
          <a:p>
            <a:pPr lvl="0"/>
            <a:r>
              <a:rPr lang="en-US" smtClean="0"/>
              <a:t> Click to edit Master text styles</a:t>
            </a:r>
          </a:p>
        </p:txBody>
      </p:sp>
    </p:spTree>
    <p:extLst>
      <p:ext uri="{BB962C8B-B14F-4D97-AF65-F5344CB8AC3E}">
        <p14:creationId xmlns:p14="http://schemas.microsoft.com/office/powerpoint/2010/main" val="14646612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4400">
                <a:solidFill>
                  <a:schemeClr val="bg1"/>
                </a:solidFill>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371600" y="3886200"/>
            <a:ext cx="6400800" cy="1752600"/>
          </a:xfrm>
          <a:prstGeom prst="rect">
            <a:avLst/>
          </a:prstGeom>
        </p:spPr>
        <p:txBody>
          <a:bodyPr>
            <a:normAutofit/>
          </a:bodyPr>
          <a:lstStyle>
            <a:lvl1pPr marL="0" indent="0" algn="ctr">
              <a:buNone/>
              <a:defRPr sz="28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pic>
        <p:nvPicPr>
          <p:cNvPr id="4" name="Picture 8" descr="KCI-AFP-Background-Only"/>
          <p:cNvPicPr>
            <a:picLocks noChangeAspect="1" noChangeArrowheads="1"/>
          </p:cNvPicPr>
          <p:nvPr userDrawn="1"/>
        </p:nvPicPr>
        <p:blipFill>
          <a:blip r:embed="rId2">
            <a:extLst>
              <a:ext uri="{28A0092B-C50C-407E-A947-70E740481C1C}">
                <a14:useLocalDpi xmlns:a14="http://schemas.microsoft.com/office/drawing/2010/main" val="0"/>
              </a:ext>
            </a:extLst>
          </a:blip>
          <a:srcRect l="500" t="818" r="1210" b="853"/>
          <a:stretch>
            <a:fillRect/>
          </a:stretch>
        </p:blipFill>
        <p:spPr bwMode="auto">
          <a:xfrm>
            <a:off x="0" y="-29030"/>
            <a:ext cx="9204475" cy="70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9"/>
          <p:cNvSpPr>
            <a:spLocks noChangeArrowheads="1"/>
          </p:cNvSpPr>
          <p:nvPr userDrawn="1"/>
        </p:nvSpPr>
        <p:spPr bwMode="auto">
          <a:xfrm rot="10800000">
            <a:off x="8420100" y="-43816"/>
            <a:ext cx="762000" cy="3546917"/>
          </a:xfrm>
          <a:prstGeom prst="rtTriangle">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solidFill>
                <a:prstClr val="black"/>
              </a:solidFill>
            </a:endParaRPr>
          </a:p>
        </p:txBody>
      </p:sp>
      <p:sp>
        <p:nvSpPr>
          <p:cNvPr id="6" name="AutoShape 10"/>
          <p:cNvSpPr>
            <a:spLocks noChangeArrowheads="1"/>
          </p:cNvSpPr>
          <p:nvPr userDrawn="1"/>
        </p:nvSpPr>
        <p:spPr bwMode="auto">
          <a:xfrm flipH="1">
            <a:off x="8496300" y="3537584"/>
            <a:ext cx="685800" cy="3472816"/>
          </a:xfrm>
          <a:prstGeom prst="rtTriangle">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solidFill>
                <a:prstClr val="black"/>
              </a:solidFill>
            </a:endParaRPr>
          </a:p>
        </p:txBody>
      </p:sp>
      <p:pic>
        <p:nvPicPr>
          <p:cNvPr id="8" name="Picture 13" descr="KCI Arrows RGB"/>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339975" y="349250"/>
            <a:ext cx="2089150"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15d37ea0-cab9-4b8a-8a9f-cab16d2bcce8" descr="76403FA5-0F73-4F37-852A-A3D8851819E8@no-domain-set"/>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43663" y="5876925"/>
            <a:ext cx="18748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69524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6" name="Picture 5" descr="Picture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a:off x="0" y="4077072"/>
            <a:ext cx="9144000" cy="2780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423707" y="4221088"/>
            <a:ext cx="7772400" cy="1362075"/>
          </a:xfrm>
          <a:prstGeom prst="rect">
            <a:avLst/>
          </a:prstGeom>
        </p:spPr>
        <p:txBody>
          <a:bodyPr anchor="t"/>
          <a:lstStyle>
            <a:lvl1pPr algn="l">
              <a:defRPr sz="3600" b="1" cap="none">
                <a:solidFill>
                  <a:schemeClr val="bg1"/>
                </a:solidFill>
                <a:latin typeface="Arial" pitchFamily="34" charset="0"/>
                <a:cs typeface="Arial" pitchFamily="34" charset="0"/>
              </a:defRPr>
            </a:lvl1pPr>
          </a:lstStyle>
          <a:p>
            <a:r>
              <a:rPr lang="en-US" smtClean="0"/>
              <a:t>Click to edit master title style</a:t>
            </a:r>
            <a:endParaRPr lang="en-CA"/>
          </a:p>
        </p:txBody>
      </p: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23039"/>
          <a:stretch/>
        </p:blipFill>
        <p:spPr>
          <a:xfrm>
            <a:off x="6156176" y="554696"/>
            <a:ext cx="2382033" cy="801537"/>
          </a:xfrm>
          <a:prstGeom prst="rect">
            <a:avLst/>
          </a:prstGeom>
        </p:spPr>
      </p:pic>
      <p:sp>
        <p:nvSpPr>
          <p:cNvPr id="4" name="Text Placeholder 3"/>
          <p:cNvSpPr>
            <a:spLocks noGrp="1"/>
          </p:cNvSpPr>
          <p:nvPr>
            <p:ph type="body" sz="quarter" idx="10"/>
          </p:nvPr>
        </p:nvSpPr>
        <p:spPr>
          <a:xfrm>
            <a:off x="468313" y="3068638"/>
            <a:ext cx="8069896" cy="865187"/>
          </a:xfrm>
          <a:prstGeom prst="rect">
            <a:avLst/>
          </a:prstGeom>
        </p:spPr>
        <p:txBody>
          <a:bodyPr anchor="b" anchorCtr="0"/>
          <a:lstStyle>
            <a:lvl1pPr marL="0" indent="0">
              <a:buNone/>
              <a:defRPr sz="4000" b="1">
                <a:solidFill>
                  <a:schemeClr val="tx1">
                    <a:lumMod val="50000"/>
                    <a:lumOff val="50000"/>
                  </a:schemeClr>
                </a:solidFill>
                <a:latin typeface="Arial" pitchFamily="34" charset="0"/>
                <a:cs typeface="Arial" pitchFamily="34" charset="0"/>
              </a:defRPr>
            </a:lvl1pPr>
          </a:lstStyle>
          <a:p>
            <a:pPr lvl="0"/>
            <a:r>
              <a:rPr lang="en-US" smtClean="0"/>
              <a:t>Click to edit Master text styles</a:t>
            </a:r>
          </a:p>
        </p:txBody>
      </p:sp>
      <p:pic>
        <p:nvPicPr>
          <p:cNvPr id="5" name="Pictur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9552" y="363928"/>
            <a:ext cx="1599905" cy="1183072"/>
          </a:xfrm>
          <a:prstGeom prst="rect">
            <a:avLst/>
          </a:prstGeom>
        </p:spPr>
      </p:pic>
    </p:spTree>
    <p:extLst>
      <p:ext uri="{BB962C8B-B14F-4D97-AF65-F5344CB8AC3E}">
        <p14:creationId xmlns:p14="http://schemas.microsoft.com/office/powerpoint/2010/main" val="193744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548680"/>
          </a:xfrm>
          <a:prstGeom prst="rect">
            <a:avLst/>
          </a:prstGeom>
        </p:spPr>
        <p:txBody>
          <a:bodyPr anchor="ctr" anchorCtr="0"/>
          <a:lstStyle>
            <a:lvl1pPr marL="0" indent="0">
              <a:spcBef>
                <a:spcPts val="0"/>
              </a:spcBef>
              <a:buNone/>
              <a:defRPr sz="3200" b="1">
                <a:solidFill>
                  <a:schemeClr val="bg1"/>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788024" y="692696"/>
            <a:ext cx="4041775" cy="533400"/>
          </a:xfrm>
          <a:prstGeom prst="rect">
            <a:avLst/>
          </a:prstGeom>
        </p:spPr>
        <p:txBody>
          <a:bodyPr anchor="ctr" anchorCtr="0"/>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Text Placeholder 4"/>
          <p:cNvSpPr>
            <a:spLocks noGrp="1"/>
          </p:cNvSpPr>
          <p:nvPr>
            <p:ph type="body" sz="quarter" idx="10"/>
          </p:nvPr>
        </p:nvSpPr>
        <p:spPr>
          <a:xfrm>
            <a:off x="251520" y="692696"/>
            <a:ext cx="4041775" cy="533400"/>
          </a:xfrm>
          <a:prstGeom prst="rect">
            <a:avLst/>
          </a:prstGeom>
        </p:spPr>
        <p:txBody>
          <a:bodyPr anchor="ctr" anchorCtr="0"/>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Slide Number Placeholder 5"/>
          <p:cNvSpPr>
            <a:spLocks noGrp="1"/>
          </p:cNvSpPr>
          <p:nvPr>
            <p:ph type="sldNum" sz="quarter" idx="11"/>
          </p:nvPr>
        </p:nvSpPr>
        <p:spPr>
          <a:xfrm>
            <a:off x="34369" y="6449600"/>
            <a:ext cx="432048" cy="408400"/>
          </a:xfrm>
          <a:prstGeom prst="rect">
            <a:avLst/>
          </a:prstGeom>
        </p:spPr>
        <p:txBody>
          <a:bodyPr vert="horz" lIns="90827" tIns="45413" rIns="90827" bIns="45413" rtlCol="0" anchor="ctr" anchorCtr="0"/>
          <a:lstStyle>
            <a:lvl1pPr algn="ctr">
              <a:defRPr sz="1400" b="1">
                <a:latin typeface="Arial" pitchFamily="34" charset="0"/>
                <a:cs typeface="Arial" pitchFamily="34" charset="0"/>
              </a:defRPr>
            </a:lvl1pPr>
          </a:lstStyle>
          <a:p>
            <a:fld id="{5562C245-2244-462E-975F-2EB3AF9F52CA}" type="slidenum">
              <a:rPr lang="en-CA" smtClean="0">
                <a:solidFill>
                  <a:prstClr val="black"/>
                </a:solidFill>
              </a:rPr>
              <a:pPr/>
              <a:t>‹#›</a:t>
            </a:fld>
            <a:endParaRPr lang="en-CA" dirty="0">
              <a:solidFill>
                <a:prstClr val="black"/>
              </a:solidFill>
            </a:endParaRPr>
          </a:p>
        </p:txBody>
      </p:sp>
      <p:sp>
        <p:nvSpPr>
          <p:cNvPr id="15" name="Content Placeholder 2"/>
          <p:cNvSpPr>
            <a:spLocks noGrp="1"/>
          </p:cNvSpPr>
          <p:nvPr>
            <p:ph sz="half" idx="13"/>
          </p:nvPr>
        </p:nvSpPr>
        <p:spPr>
          <a:xfrm>
            <a:off x="323528" y="1340768"/>
            <a:ext cx="4038600" cy="4824536"/>
          </a:xfrm>
          <a:prstGeom prst="rect">
            <a:avLst/>
          </a:prstGeom>
        </p:spPr>
        <p:txBody>
          <a:bodyPr/>
          <a:lstStyle>
            <a:lvl1pPr>
              <a:defRPr sz="2800">
                <a:latin typeface="Arial" pitchFamily="34" charset="0"/>
                <a:cs typeface="Arial"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16" name="Content Placeholder 2"/>
          <p:cNvSpPr>
            <a:spLocks noGrp="1"/>
          </p:cNvSpPr>
          <p:nvPr>
            <p:ph sz="half" idx="14"/>
          </p:nvPr>
        </p:nvSpPr>
        <p:spPr>
          <a:xfrm>
            <a:off x="4788024" y="1412776"/>
            <a:ext cx="4038600" cy="4824536"/>
          </a:xfrm>
          <a:prstGeom prst="rect">
            <a:avLst/>
          </a:prstGeo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55979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72808" cy="476672"/>
          </a:xfrm>
          <a:prstGeom prst="rect">
            <a:avLst/>
          </a:prstGeom>
        </p:spPr>
        <p:txBody>
          <a:bodyPr/>
          <a:lstStyle/>
          <a:p>
            <a:r>
              <a:rPr lang="en-US" smtClean="0"/>
              <a:t>Click to edit Master title style</a:t>
            </a:r>
            <a:endParaRPr lang="en-CA"/>
          </a:p>
        </p:txBody>
      </p:sp>
      <p:sp>
        <p:nvSpPr>
          <p:cNvPr id="5" name="Content Placeholder 2"/>
          <p:cNvSpPr>
            <a:spLocks noGrp="1"/>
          </p:cNvSpPr>
          <p:nvPr>
            <p:ph sz="half" idx="1"/>
          </p:nvPr>
        </p:nvSpPr>
        <p:spPr>
          <a:xfrm>
            <a:off x="1588" y="561380"/>
            <a:ext cx="9142412" cy="2854920"/>
          </a:xfrm>
          <a:prstGeom prst="rect">
            <a:avLst/>
          </a:prstGeom>
        </p:spPr>
        <p:txBody>
          <a:bodyPr/>
          <a:lstStyle>
            <a:lvl1pPr>
              <a:defRPr sz="1200"/>
            </a:lvl1pPr>
            <a:lvl2pPr>
              <a:defRPr sz="1000"/>
            </a:lvl2pPr>
            <a:lvl3pPr>
              <a:defRPr sz="700"/>
            </a:lvl3pPr>
            <a:lvl4pPr>
              <a:defRPr sz="700"/>
            </a:lvl4pPr>
            <a:lvl5pPr>
              <a:defRPr sz="7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7" name="Content Placeholder 2"/>
          <p:cNvSpPr>
            <a:spLocks noGrp="1"/>
          </p:cNvSpPr>
          <p:nvPr>
            <p:ph sz="half" idx="10"/>
          </p:nvPr>
        </p:nvSpPr>
        <p:spPr>
          <a:xfrm>
            <a:off x="0" y="3509516"/>
            <a:ext cx="9142412" cy="2854920"/>
          </a:xfrm>
          <a:prstGeom prst="rect">
            <a:avLst/>
          </a:prstGeom>
        </p:spPr>
        <p:txBody>
          <a:bodyPr/>
          <a:lstStyle>
            <a:lvl1pPr>
              <a:defRPr sz="1200"/>
            </a:lvl1pPr>
            <a:lvl2pPr>
              <a:defRPr sz="1000"/>
            </a:lvl2pPr>
            <a:lvl3pPr>
              <a:defRPr sz="700"/>
            </a:lvl3pPr>
            <a:lvl4pPr>
              <a:defRPr sz="700"/>
            </a:lvl4pPr>
            <a:lvl5pPr>
              <a:defRPr sz="7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6" name="Slide Number Placeholder 8"/>
          <p:cNvSpPr>
            <a:spLocks noGrp="1"/>
          </p:cNvSpPr>
          <p:nvPr>
            <p:ph type="sldNum" sz="quarter" idx="4"/>
          </p:nvPr>
        </p:nvSpPr>
        <p:spPr>
          <a:xfrm>
            <a:off x="1588" y="6492875"/>
            <a:ext cx="2133600" cy="365125"/>
          </a:xfrm>
          <a:prstGeom prst="rect">
            <a:avLst/>
          </a:prstGeom>
        </p:spPr>
        <p:txBody>
          <a:bodyPr/>
          <a:lstStyle>
            <a:lvl1pPr>
              <a:defRPr>
                <a:solidFill>
                  <a:schemeClr val="bg1"/>
                </a:solidFill>
              </a:defRPr>
            </a:lvl1pPr>
          </a:lstStyle>
          <a:p>
            <a:fld id="{90378FCE-8BB0-4F9E-A7BF-16DA7D5C5BD5}" type="slidenum">
              <a:rPr lang="en-CA" smtClean="0">
                <a:solidFill>
                  <a:prstClr val="white"/>
                </a:solidFill>
              </a:rPr>
              <a:pPr/>
              <a:t>‹#›</a:t>
            </a:fld>
            <a:endParaRPr lang="en-CA" dirty="0">
              <a:solidFill>
                <a:prstClr val="white"/>
              </a:solidFill>
            </a:endParaRPr>
          </a:p>
        </p:txBody>
      </p:sp>
    </p:spTree>
    <p:extLst>
      <p:ext uri="{BB962C8B-B14F-4D97-AF65-F5344CB8AC3E}">
        <p14:creationId xmlns:p14="http://schemas.microsoft.com/office/powerpoint/2010/main" val="10885736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Picture3"/>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rot="10800000">
            <a:off x="-8" y="-13646"/>
            <a:ext cx="9144007" cy="562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Picture3"/>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 y="6469635"/>
            <a:ext cx="7848600" cy="388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userDrawn="1"/>
        </p:nvPicPr>
        <p:blipFill rotWithShape="1">
          <a:blip r:embed="rId10" cstate="print">
            <a:extLst>
              <a:ext uri="{28A0092B-C50C-407E-A947-70E740481C1C}">
                <a14:useLocalDpi xmlns:a14="http://schemas.microsoft.com/office/drawing/2010/main" val="0"/>
              </a:ext>
            </a:extLst>
          </a:blip>
          <a:srcRect b="24315"/>
          <a:stretch/>
        </p:blipFill>
        <p:spPr>
          <a:xfrm>
            <a:off x="7893418" y="6469634"/>
            <a:ext cx="1187624" cy="393004"/>
          </a:xfrm>
          <a:prstGeom prst="rect">
            <a:avLst/>
          </a:prstGeom>
        </p:spPr>
      </p:pic>
    </p:spTree>
    <p:extLst>
      <p:ext uri="{BB962C8B-B14F-4D97-AF65-F5344CB8AC3E}">
        <p14:creationId xmlns:p14="http://schemas.microsoft.com/office/powerpoint/2010/main" val="1427926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hf hdr="0" ftr="0" dt="0"/>
  <p:txStyles>
    <p:titleStyle>
      <a:lvl1pPr algn="l" defTabSz="914400" rtl="0" eaLnBrk="1" latinLnBrk="0" hangingPunct="1">
        <a:spcBef>
          <a:spcPct val="0"/>
        </a:spcBef>
        <a:buNone/>
        <a:defRPr sz="2800" b="1" i="0" kern="1200" baseline="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7920880" cy="3702273"/>
          </a:xfrm>
        </p:spPr>
        <p:txBody>
          <a:bodyPr anchor="ctr" anchorCtr="0"/>
          <a:lstStyle/>
          <a:p>
            <a:pPr algn="r"/>
            <a:r>
              <a:rPr lang="fr-CA" sz="3600" dirty="0" smtClean="0">
                <a:solidFill>
                  <a:srgbClr val="FF0000"/>
                </a:solidFill>
                <a:latin typeface="+mj-lt"/>
              </a:rPr>
              <a:t/>
            </a:r>
            <a:br>
              <a:rPr lang="fr-CA" sz="3600" dirty="0" smtClean="0">
                <a:solidFill>
                  <a:srgbClr val="FF0000"/>
                </a:solidFill>
                <a:latin typeface="+mj-lt"/>
              </a:rPr>
            </a:br>
            <a:r>
              <a:rPr lang="fr-CA" sz="3600" dirty="0">
                <a:solidFill>
                  <a:srgbClr val="FF0000"/>
                </a:solidFill>
                <a:latin typeface="+mj-lt"/>
              </a:rPr>
              <a:t/>
            </a:r>
            <a:br>
              <a:rPr lang="fr-CA" sz="3600" dirty="0">
                <a:solidFill>
                  <a:srgbClr val="FF0000"/>
                </a:solidFill>
                <a:latin typeface="+mj-lt"/>
              </a:rPr>
            </a:br>
            <a:r>
              <a:rPr lang="fr-CA" sz="3600" dirty="0" smtClean="0">
                <a:solidFill>
                  <a:srgbClr val="FF0000"/>
                </a:solidFill>
                <a:latin typeface="+mj-lt"/>
              </a:rPr>
              <a:t/>
            </a:r>
            <a:br>
              <a:rPr lang="fr-CA" sz="3600" dirty="0" smtClean="0">
                <a:solidFill>
                  <a:srgbClr val="FF0000"/>
                </a:solidFill>
                <a:latin typeface="+mj-lt"/>
              </a:rPr>
            </a:br>
            <a:r>
              <a:rPr lang="fr-CA" sz="3600" dirty="0" smtClean="0">
                <a:solidFill>
                  <a:srgbClr val="FF0000"/>
                </a:solidFill>
                <a:latin typeface="+mj-lt"/>
              </a:rPr>
              <a:t/>
            </a:r>
            <a:br>
              <a:rPr lang="fr-CA" sz="3600" dirty="0" smtClean="0">
                <a:solidFill>
                  <a:srgbClr val="FF0000"/>
                </a:solidFill>
                <a:latin typeface="+mj-lt"/>
              </a:rPr>
            </a:br>
            <a:r>
              <a:rPr lang="fr-CA" sz="5400" dirty="0" smtClean="0">
                <a:latin typeface="+mj-lt"/>
              </a:rPr>
              <a:t>Relationship Management</a:t>
            </a:r>
            <a:br>
              <a:rPr lang="fr-CA" sz="5400" dirty="0" smtClean="0">
                <a:latin typeface="+mj-lt"/>
              </a:rPr>
            </a:br>
            <a:r>
              <a:rPr lang="fr-CA" sz="4000" dirty="0" smtClean="0">
                <a:latin typeface="+mj-lt"/>
              </a:rPr>
              <a:t>Building </a:t>
            </a:r>
            <a:r>
              <a:rPr lang="en-CA" sz="4000" dirty="0" smtClean="0">
                <a:latin typeface="+mj-lt"/>
              </a:rPr>
              <a:t>Meaningful</a:t>
            </a:r>
            <a:r>
              <a:rPr lang="fr-CA" sz="4000" dirty="0" smtClean="0">
                <a:latin typeface="+mj-lt"/>
              </a:rPr>
              <a:t> Connections</a:t>
            </a:r>
            <a:endParaRPr lang="en-US" sz="4000" dirty="0">
              <a:latin typeface="+mj-lt"/>
            </a:endParaRPr>
          </a:p>
        </p:txBody>
      </p:sp>
      <p:sp>
        <p:nvSpPr>
          <p:cNvPr id="3" name="Subtitle 2"/>
          <p:cNvSpPr>
            <a:spLocks noGrp="1"/>
          </p:cNvSpPr>
          <p:nvPr>
            <p:ph type="subTitle" idx="1"/>
          </p:nvPr>
        </p:nvSpPr>
        <p:spPr>
          <a:xfrm>
            <a:off x="1403648" y="4077072"/>
            <a:ext cx="7218312" cy="1415008"/>
          </a:xfrm>
        </p:spPr>
        <p:txBody>
          <a:bodyPr>
            <a:normAutofit/>
          </a:bodyPr>
          <a:lstStyle/>
          <a:p>
            <a:pPr algn="r"/>
            <a:r>
              <a:rPr lang="fr-CA" sz="3600" b="1" dirty="0" smtClean="0">
                <a:solidFill>
                  <a:srgbClr val="AFC80F"/>
                </a:solidFill>
              </a:rPr>
              <a:t>IDEA EXCHANGE CONFERENCE</a:t>
            </a:r>
            <a:endParaRPr lang="fr-CA" sz="2600" b="1" dirty="0" smtClean="0">
              <a:solidFill>
                <a:srgbClr val="FF0000"/>
              </a:solidFill>
            </a:endParaRPr>
          </a:p>
        </p:txBody>
      </p:sp>
    </p:spTree>
    <p:extLst>
      <p:ext uri="{BB962C8B-B14F-4D97-AF65-F5344CB8AC3E}">
        <p14:creationId xmlns:p14="http://schemas.microsoft.com/office/powerpoint/2010/main" val="573250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Information Gathering</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10</a:t>
            </a:fld>
            <a:endParaRPr lang="en-CA" dirty="0">
              <a:solidFill>
                <a:prstClr val="black"/>
              </a:solidFill>
            </a:endParaRPr>
          </a:p>
        </p:txBody>
      </p:sp>
      <p:sp>
        <p:nvSpPr>
          <p:cNvPr id="4" name="Content Placeholder 3"/>
          <p:cNvSpPr>
            <a:spLocks noGrp="1"/>
          </p:cNvSpPr>
          <p:nvPr>
            <p:ph sz="half" idx="1"/>
          </p:nvPr>
        </p:nvSpPr>
        <p:spPr/>
        <p:txBody>
          <a:bodyPr/>
          <a:lstStyle/>
          <a:p>
            <a:r>
              <a:rPr lang="en-CA" dirty="0" smtClean="0"/>
              <a:t>Asking the right questions </a:t>
            </a:r>
            <a:r>
              <a:rPr lang="en-CA" dirty="0" smtClean="0"/>
              <a:t>early will </a:t>
            </a:r>
            <a:r>
              <a:rPr lang="en-CA" dirty="0" smtClean="0"/>
              <a:t>help shape the engagement strategy:</a:t>
            </a:r>
          </a:p>
          <a:p>
            <a:pPr lvl="1"/>
            <a:r>
              <a:rPr lang="en-CA" dirty="0" smtClean="0"/>
              <a:t>What other organizations are you involved with?</a:t>
            </a:r>
          </a:p>
          <a:p>
            <a:pPr lvl="1"/>
            <a:r>
              <a:rPr lang="en-CA" dirty="0" smtClean="0"/>
              <a:t>How do you see yourself involved with our organization?</a:t>
            </a:r>
          </a:p>
          <a:p>
            <a:pPr lvl="1"/>
            <a:r>
              <a:rPr lang="en-CA" dirty="0" smtClean="0"/>
              <a:t>Where else are you volunteering or making regular contributions?</a:t>
            </a:r>
          </a:p>
          <a:p>
            <a:pPr lvl="1"/>
            <a:r>
              <a:rPr lang="en-CA" dirty="0" smtClean="0"/>
              <a:t>What do you hope to accomplish through your contribution to our organization?</a:t>
            </a:r>
          </a:p>
          <a:p>
            <a:pPr lvl="1"/>
            <a:r>
              <a:rPr lang="en-CA" dirty="0" smtClean="0"/>
              <a:t>How would you like to be recognized?</a:t>
            </a:r>
          </a:p>
          <a:p>
            <a:pPr lvl="1"/>
            <a:r>
              <a:rPr lang="en-CA" dirty="0" smtClean="0"/>
              <a:t>What are causes that inspire you?</a:t>
            </a:r>
          </a:p>
          <a:p>
            <a:pPr lvl="1"/>
            <a:endParaRPr lang="en-US" dirty="0"/>
          </a:p>
        </p:txBody>
      </p:sp>
    </p:spTree>
    <p:extLst>
      <p:ext uri="{BB962C8B-B14F-4D97-AF65-F5344CB8AC3E}">
        <p14:creationId xmlns:p14="http://schemas.microsoft.com/office/powerpoint/2010/main" val="3994375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Solicitation</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11</a:t>
            </a:fld>
            <a:endParaRPr lang="en-CA" dirty="0">
              <a:solidFill>
                <a:prstClr val="black"/>
              </a:solidFill>
            </a:endParaRPr>
          </a:p>
        </p:txBody>
      </p:sp>
      <p:sp>
        <p:nvSpPr>
          <p:cNvPr id="4" name="Content Placeholder 3"/>
          <p:cNvSpPr>
            <a:spLocks noGrp="1"/>
          </p:cNvSpPr>
          <p:nvPr>
            <p:ph sz="half" idx="1"/>
          </p:nvPr>
        </p:nvSpPr>
        <p:spPr/>
        <p:txBody>
          <a:bodyPr/>
          <a:lstStyle/>
          <a:p>
            <a:r>
              <a:rPr lang="en-CA" dirty="0" smtClean="0"/>
              <a:t>The right person, at the right time, for the right project</a:t>
            </a:r>
          </a:p>
          <a:p>
            <a:r>
              <a:rPr lang="en-CA" dirty="0" smtClean="0"/>
              <a:t>If the relationship has been cultivated properly then it should be a question of how much and when verses a yes or no negotiation</a:t>
            </a:r>
          </a:p>
          <a:p>
            <a:r>
              <a:rPr lang="en-CA" dirty="0" smtClean="0"/>
              <a:t>Depending on the depth of the relationship and the first gift may be a way of testing the organization</a:t>
            </a:r>
          </a:p>
          <a:p>
            <a:r>
              <a:rPr lang="en-CA" dirty="0" smtClean="0"/>
              <a:t>This is an extremely positive outcome and should be considered great progress</a:t>
            </a:r>
          </a:p>
          <a:p>
            <a:r>
              <a:rPr lang="en-CA" dirty="0" smtClean="0"/>
              <a:t>Ongoing success will depend on ensuring that the gift is well administered and that the donor is kept abreast of its impact</a:t>
            </a:r>
          </a:p>
          <a:p>
            <a:endParaRPr lang="en-US" dirty="0"/>
          </a:p>
        </p:txBody>
      </p:sp>
    </p:spTree>
    <p:extLst>
      <p:ext uri="{BB962C8B-B14F-4D97-AF65-F5344CB8AC3E}">
        <p14:creationId xmlns:p14="http://schemas.microsoft.com/office/powerpoint/2010/main" val="3593258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Stewardship</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12</a:t>
            </a:fld>
            <a:endParaRPr lang="en-CA" dirty="0">
              <a:solidFill>
                <a:prstClr val="black"/>
              </a:solidFill>
            </a:endParaRPr>
          </a:p>
        </p:txBody>
      </p:sp>
      <p:sp>
        <p:nvSpPr>
          <p:cNvPr id="4" name="Content Placeholder 3"/>
          <p:cNvSpPr>
            <a:spLocks noGrp="1"/>
          </p:cNvSpPr>
          <p:nvPr>
            <p:ph sz="half" idx="1"/>
          </p:nvPr>
        </p:nvSpPr>
        <p:spPr/>
        <p:txBody>
          <a:bodyPr/>
          <a:lstStyle/>
          <a:p>
            <a:r>
              <a:rPr lang="en-CA" dirty="0" smtClean="0"/>
              <a:t>The power of a ‘thank you’</a:t>
            </a:r>
          </a:p>
          <a:p>
            <a:r>
              <a:rPr lang="en-CA" dirty="0" smtClean="0"/>
              <a:t>Good </a:t>
            </a:r>
            <a:r>
              <a:rPr lang="en-CA" dirty="0" smtClean="0"/>
              <a:t>stewardship of any relationship is one of the best ways to continue to deepen the connection to an organization</a:t>
            </a:r>
          </a:p>
          <a:p>
            <a:r>
              <a:rPr lang="en-CA" dirty="0" smtClean="0"/>
              <a:t>Keeping a donor updated on their contribution and its impact is one of the best means to building their trust</a:t>
            </a:r>
          </a:p>
          <a:p>
            <a:r>
              <a:rPr lang="en-CA" dirty="0" smtClean="0"/>
              <a:t>Keeping a regular patron feeling good about their involvement by demonstrating appreciation is an effective way to build loyalty</a:t>
            </a:r>
          </a:p>
          <a:p>
            <a:pPr marL="0" indent="0" algn="ctr">
              <a:buNone/>
            </a:pPr>
            <a:r>
              <a:rPr lang="en-CA" sz="2000" dirty="0" smtClean="0"/>
              <a:t>*Many organizations have found themselves in a more challenging position when trying to attract repeat donors </a:t>
            </a:r>
            <a:endParaRPr lang="en-CA" sz="2000" dirty="0" smtClean="0"/>
          </a:p>
          <a:p>
            <a:pPr marL="0" indent="0" algn="ctr">
              <a:buNone/>
            </a:pPr>
            <a:r>
              <a:rPr lang="en-CA" sz="2000" dirty="0" smtClean="0"/>
              <a:t>when stewardship was </a:t>
            </a:r>
            <a:r>
              <a:rPr lang="en-CA" sz="2000" dirty="0" smtClean="0"/>
              <a:t>lacking</a:t>
            </a:r>
          </a:p>
        </p:txBody>
      </p:sp>
    </p:spTree>
    <p:extLst>
      <p:ext uri="{BB962C8B-B14F-4D97-AF65-F5344CB8AC3E}">
        <p14:creationId xmlns:p14="http://schemas.microsoft.com/office/powerpoint/2010/main" val="312194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Attracting a new audience</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13</a:t>
            </a:fld>
            <a:endParaRPr lang="en-CA" dirty="0">
              <a:solidFill>
                <a:prstClr val="black"/>
              </a:solidFill>
            </a:endParaRPr>
          </a:p>
        </p:txBody>
      </p:sp>
      <p:sp>
        <p:nvSpPr>
          <p:cNvPr id="4" name="Content Placeholder 3"/>
          <p:cNvSpPr>
            <a:spLocks noGrp="1"/>
          </p:cNvSpPr>
          <p:nvPr>
            <p:ph sz="half" idx="1"/>
          </p:nvPr>
        </p:nvSpPr>
        <p:spPr>
          <a:xfrm>
            <a:off x="251520" y="764704"/>
            <a:ext cx="8568952" cy="5636096"/>
          </a:xfrm>
        </p:spPr>
        <p:txBody>
          <a:bodyPr/>
          <a:lstStyle/>
          <a:p>
            <a:r>
              <a:rPr lang="en-CA" sz="2400" dirty="0" smtClean="0"/>
              <a:t>It is more difficult and costly to attract a new donor or patron as there is no history with the organization</a:t>
            </a:r>
          </a:p>
          <a:p>
            <a:r>
              <a:rPr lang="en-CA" sz="2400" dirty="0" smtClean="0"/>
              <a:t>A targeted approach is one of the best ways to appeal to a new audience</a:t>
            </a:r>
          </a:p>
          <a:p>
            <a:r>
              <a:rPr lang="en-CA" sz="2400" dirty="0" smtClean="0"/>
              <a:t>Communicating key messages in the right voice can prove effective</a:t>
            </a:r>
          </a:p>
          <a:p>
            <a:r>
              <a:rPr lang="en-CA" sz="2400" dirty="0" smtClean="0"/>
              <a:t>Segmentation and personalization is </a:t>
            </a:r>
            <a:r>
              <a:rPr lang="en-CA" sz="2400" dirty="0" smtClean="0"/>
              <a:t>essential</a:t>
            </a:r>
            <a:endParaRPr lang="en-CA" sz="2400" dirty="0" smtClean="0"/>
          </a:p>
          <a:p>
            <a:r>
              <a:rPr lang="en-CA" sz="2400" dirty="0" smtClean="0"/>
              <a:t>Working with volunteers to identify new prospects or patrons is one of the best ways to fast track new relationships</a:t>
            </a:r>
          </a:p>
          <a:p>
            <a:r>
              <a:rPr lang="en-CA" sz="2400" dirty="0" smtClean="0"/>
              <a:t>Offering value is one of the quickest ways to attract a new audience (networking, access to leadership, a unique experience)</a:t>
            </a:r>
          </a:p>
          <a:p>
            <a:r>
              <a:rPr lang="en-CA" sz="2400" dirty="0" smtClean="0"/>
              <a:t>Social media presence</a:t>
            </a:r>
            <a:endParaRPr lang="en-US" sz="2400" dirty="0"/>
          </a:p>
        </p:txBody>
      </p:sp>
    </p:spTree>
    <p:extLst>
      <p:ext uri="{BB962C8B-B14F-4D97-AF65-F5344CB8AC3E}">
        <p14:creationId xmlns:p14="http://schemas.microsoft.com/office/powerpoint/2010/main" val="601534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Tracking and Monitoring Progress</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14</a:t>
            </a:fld>
            <a:endParaRPr lang="en-CA" dirty="0">
              <a:solidFill>
                <a:prstClr val="black"/>
              </a:solidFill>
            </a:endParaRPr>
          </a:p>
        </p:txBody>
      </p:sp>
      <p:sp>
        <p:nvSpPr>
          <p:cNvPr id="4" name="Content Placeholder 3"/>
          <p:cNvSpPr>
            <a:spLocks noGrp="1"/>
          </p:cNvSpPr>
          <p:nvPr>
            <p:ph sz="half" idx="1"/>
          </p:nvPr>
        </p:nvSpPr>
        <p:spPr/>
        <p:txBody>
          <a:bodyPr/>
          <a:lstStyle/>
          <a:p>
            <a:r>
              <a:rPr lang="en-CA" dirty="0" smtClean="0"/>
              <a:t>Data integrity and recording information</a:t>
            </a:r>
          </a:p>
          <a:p>
            <a:r>
              <a:rPr lang="en-CA" dirty="0" smtClean="0"/>
              <a:t>Having a moves management process </a:t>
            </a:r>
          </a:p>
          <a:p>
            <a:r>
              <a:rPr lang="en-CA" dirty="0" smtClean="0"/>
              <a:t>Monitoring timelines and the evolution of a relationship is key (stage and age)</a:t>
            </a:r>
          </a:p>
          <a:p>
            <a:pPr lvl="1"/>
            <a:r>
              <a:rPr lang="en-CA" dirty="0" smtClean="0"/>
              <a:t>Beware of stagnating relationships</a:t>
            </a:r>
          </a:p>
          <a:p>
            <a:r>
              <a:rPr lang="en-CA" dirty="0" smtClean="0"/>
              <a:t>Performance metrics</a:t>
            </a:r>
          </a:p>
          <a:p>
            <a:r>
              <a:rPr lang="en-CA" dirty="0" smtClean="0"/>
              <a:t>Team meetings </a:t>
            </a:r>
            <a:r>
              <a:rPr lang="en-CA" dirty="0" smtClean="0"/>
              <a:t>(where appropriate) to </a:t>
            </a:r>
            <a:r>
              <a:rPr lang="en-CA" dirty="0" smtClean="0"/>
              <a:t>review challenging files and success stories</a:t>
            </a:r>
          </a:p>
          <a:p>
            <a:r>
              <a:rPr lang="en-CA" dirty="0" smtClean="0"/>
              <a:t>Knowing how much time to invest </a:t>
            </a:r>
          </a:p>
          <a:p>
            <a:r>
              <a:rPr lang="en-CA" dirty="0" smtClean="0"/>
              <a:t>ROI </a:t>
            </a:r>
          </a:p>
          <a:p>
            <a:r>
              <a:rPr lang="en-CA" dirty="0" smtClean="0"/>
              <a:t>Regular portfolio analysis </a:t>
            </a:r>
          </a:p>
          <a:p>
            <a:pPr marL="0" indent="0">
              <a:buNone/>
            </a:pPr>
            <a:r>
              <a:rPr lang="en-CA" dirty="0" smtClean="0"/>
              <a:t> </a:t>
            </a:r>
          </a:p>
          <a:p>
            <a:endParaRPr lang="en-US" dirty="0"/>
          </a:p>
        </p:txBody>
      </p:sp>
    </p:spTree>
    <p:extLst>
      <p:ext uri="{BB962C8B-B14F-4D97-AF65-F5344CB8AC3E}">
        <p14:creationId xmlns:p14="http://schemas.microsoft.com/office/powerpoint/2010/main" val="1718274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Quality over Quantity – Striking the Balance</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15</a:t>
            </a:fld>
            <a:endParaRPr lang="en-CA" dirty="0">
              <a:solidFill>
                <a:prstClr val="black"/>
              </a:solidFill>
            </a:endParaRPr>
          </a:p>
        </p:txBody>
      </p:sp>
      <p:sp>
        <p:nvSpPr>
          <p:cNvPr id="4" name="Content Placeholder 3"/>
          <p:cNvSpPr>
            <a:spLocks noGrp="1"/>
          </p:cNvSpPr>
          <p:nvPr>
            <p:ph sz="half" idx="1"/>
          </p:nvPr>
        </p:nvSpPr>
        <p:spPr/>
        <p:txBody>
          <a:bodyPr/>
          <a:lstStyle/>
          <a:p>
            <a:pPr marL="0" indent="0">
              <a:buNone/>
            </a:pPr>
            <a:r>
              <a:rPr lang="en-US" sz="2400" i="1" dirty="0"/>
              <a:t>Not many people have a number named after them, but Robin </a:t>
            </a:r>
            <a:r>
              <a:rPr lang="en-US" sz="2400" i="1" dirty="0" smtClean="0"/>
              <a:t>Dunbar, a British anthropologist, </a:t>
            </a:r>
            <a:r>
              <a:rPr lang="en-US" sz="2400" i="1" dirty="0"/>
              <a:t>lays claim to the Dunbar Number. Confusingly, no precise value has been attached to this figure, but a commonly cited approximation is 150 – and this is the number of people with whom we can maintain a meaningful relationship, whether in a </a:t>
            </a:r>
            <a:r>
              <a:rPr lang="en-US" sz="2400" i="1" dirty="0" smtClean="0"/>
              <a:t>hunter-gatherer </a:t>
            </a:r>
            <a:r>
              <a:rPr lang="en-US" sz="2400" i="1" dirty="0"/>
              <a:t>society or on Facebook</a:t>
            </a:r>
            <a:r>
              <a:rPr lang="en-US" sz="2400" i="1" dirty="0" smtClean="0"/>
              <a:t>.</a:t>
            </a:r>
          </a:p>
          <a:p>
            <a:pPr marL="0" indent="0">
              <a:buNone/>
            </a:pP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620086"/>
            <a:ext cx="4166427" cy="25425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602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Discussion</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16</a:t>
            </a:fld>
            <a:endParaRPr lang="en-CA" dirty="0">
              <a:solidFill>
                <a:prstClr val="black"/>
              </a:solidFill>
            </a:endParaRPr>
          </a:p>
        </p:txBody>
      </p:sp>
      <p:sp>
        <p:nvSpPr>
          <p:cNvPr id="4" name="Content Placeholder 3"/>
          <p:cNvSpPr>
            <a:spLocks noGrp="1"/>
          </p:cNvSpPr>
          <p:nvPr>
            <p:ph sz="half" idx="1"/>
          </p:nvPr>
        </p:nvSpPr>
        <p:spPr/>
        <p:txBody>
          <a:bodyPr/>
          <a:lstStyle/>
          <a:p>
            <a:r>
              <a:rPr lang="en-CA" dirty="0" smtClean="0"/>
              <a:t>Describe one of your strongest relationships and how it evolved?</a:t>
            </a:r>
          </a:p>
          <a:p>
            <a:r>
              <a:rPr lang="en-CA" dirty="0" smtClean="0"/>
              <a:t>What would you consider to be the three most important factors for a successful relationship?</a:t>
            </a:r>
          </a:p>
          <a:p>
            <a:r>
              <a:rPr lang="en-CA" dirty="0" smtClean="0"/>
              <a:t>How long did it take to build a meaningful relationship?</a:t>
            </a:r>
            <a:endParaRPr lang="en-US" dirty="0"/>
          </a:p>
        </p:txBody>
      </p:sp>
    </p:spTree>
    <p:extLst>
      <p:ext uri="{BB962C8B-B14F-4D97-AF65-F5344CB8AC3E}">
        <p14:creationId xmlns:p14="http://schemas.microsoft.com/office/powerpoint/2010/main" val="448908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Q &amp; A</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17</a:t>
            </a:fld>
            <a:endParaRPr lang="en-CA" dirty="0">
              <a:solidFill>
                <a:prstClr val="black"/>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95400"/>
            <a:ext cx="3666785" cy="36504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6901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Contact Information</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18</a:t>
            </a:fld>
            <a:endParaRPr lang="en-CA" dirty="0">
              <a:solidFill>
                <a:prstClr val="black"/>
              </a:solidFill>
            </a:endParaRPr>
          </a:p>
        </p:txBody>
      </p:sp>
      <p:sp>
        <p:nvSpPr>
          <p:cNvPr id="4" name="Content Placeholder 3"/>
          <p:cNvSpPr>
            <a:spLocks noGrp="1"/>
          </p:cNvSpPr>
          <p:nvPr>
            <p:ph sz="half" idx="1"/>
          </p:nvPr>
        </p:nvSpPr>
        <p:spPr/>
        <p:txBody>
          <a:bodyPr/>
          <a:lstStyle/>
          <a:p>
            <a:pPr marL="0" indent="0">
              <a:buNone/>
            </a:pPr>
            <a:endParaRPr lang="en-CA" b="1" dirty="0" smtClean="0"/>
          </a:p>
          <a:p>
            <a:pPr marL="0" indent="0">
              <a:buNone/>
            </a:pPr>
            <a:endParaRPr lang="en-CA" b="1" dirty="0"/>
          </a:p>
          <a:p>
            <a:pPr marL="0" indent="0">
              <a:buNone/>
            </a:pPr>
            <a:endParaRPr lang="en-CA" b="1" dirty="0" smtClean="0"/>
          </a:p>
          <a:p>
            <a:pPr marL="0" indent="0">
              <a:buNone/>
            </a:pPr>
            <a:r>
              <a:rPr lang="en-CA" b="1" dirty="0" smtClean="0"/>
              <a:t>Brian Thompson</a:t>
            </a:r>
          </a:p>
          <a:p>
            <a:pPr marL="0" indent="0">
              <a:buNone/>
            </a:pPr>
            <a:r>
              <a:rPr lang="en-CA" sz="2400" b="1" dirty="0" smtClean="0"/>
              <a:t>Senior Consultant </a:t>
            </a:r>
          </a:p>
          <a:p>
            <a:pPr marL="0" indent="0">
              <a:buNone/>
            </a:pPr>
            <a:r>
              <a:rPr lang="en-CA" sz="2400" b="1" dirty="0" smtClean="0"/>
              <a:t>KCI Ketchum Canada Inc.</a:t>
            </a:r>
          </a:p>
          <a:p>
            <a:pPr marL="0" indent="0">
              <a:buNone/>
            </a:pPr>
            <a:r>
              <a:rPr lang="en-CA" sz="2400" b="1" dirty="0" smtClean="0"/>
              <a:t>bthompson@kciphilanthropy.com</a:t>
            </a:r>
            <a:endParaRPr lang="en-US" sz="2400" b="1" dirty="0"/>
          </a:p>
        </p:txBody>
      </p:sp>
    </p:spTree>
    <p:extLst>
      <p:ext uri="{BB962C8B-B14F-4D97-AF65-F5344CB8AC3E}">
        <p14:creationId xmlns:p14="http://schemas.microsoft.com/office/powerpoint/2010/main" val="11861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CA" dirty="0" smtClean="0"/>
              <a:t>Types of Relationships </a:t>
            </a:r>
            <a:endParaRPr lang="en-US" dirty="0"/>
          </a:p>
        </p:txBody>
      </p:sp>
      <p:sp>
        <p:nvSpPr>
          <p:cNvPr id="4" name="Content Placeholder 3"/>
          <p:cNvSpPr>
            <a:spLocks noGrp="1"/>
          </p:cNvSpPr>
          <p:nvPr>
            <p:ph sz="half" idx="1"/>
          </p:nvPr>
        </p:nvSpPr>
        <p:spPr>
          <a:xfrm>
            <a:off x="251520" y="836712"/>
            <a:ext cx="8511480" cy="5400600"/>
          </a:xfrm>
        </p:spPr>
        <p:txBody>
          <a:bodyPr/>
          <a:lstStyle/>
          <a:p>
            <a:pPr marL="0" indent="0">
              <a:lnSpc>
                <a:spcPct val="150000"/>
              </a:lnSpc>
              <a:buNone/>
            </a:pPr>
            <a:r>
              <a:rPr lang="en-CA" altLang="en-US" sz="2400" dirty="0" smtClean="0"/>
              <a:t>What are the different types of relationships that we face in our business?</a:t>
            </a:r>
          </a:p>
          <a:p>
            <a:pPr marL="457200" indent="-457200">
              <a:lnSpc>
                <a:spcPct val="150000"/>
              </a:lnSpc>
              <a:buFont typeface="+mj-lt"/>
              <a:buAutoNum type="arabicPeriod"/>
            </a:pPr>
            <a:r>
              <a:rPr lang="en-CA" altLang="en-US" sz="2400" dirty="0" smtClean="0"/>
              <a:t>Donors</a:t>
            </a:r>
          </a:p>
          <a:p>
            <a:pPr marL="457200" indent="-457200">
              <a:lnSpc>
                <a:spcPct val="150000"/>
              </a:lnSpc>
              <a:buFont typeface="+mj-lt"/>
              <a:buAutoNum type="arabicPeriod"/>
            </a:pPr>
            <a:r>
              <a:rPr lang="en-CA" altLang="en-US" sz="2400" dirty="0" smtClean="0"/>
              <a:t>Volunteers</a:t>
            </a:r>
          </a:p>
          <a:p>
            <a:pPr marL="457200" indent="-457200">
              <a:lnSpc>
                <a:spcPct val="150000"/>
              </a:lnSpc>
              <a:buFont typeface="+mj-lt"/>
              <a:buAutoNum type="arabicPeriod"/>
            </a:pPr>
            <a:r>
              <a:rPr lang="en-CA" altLang="en-US" sz="2400" dirty="0" smtClean="0"/>
              <a:t>Prospects</a:t>
            </a:r>
          </a:p>
          <a:p>
            <a:pPr marL="457200" indent="-457200">
              <a:lnSpc>
                <a:spcPct val="150000"/>
              </a:lnSpc>
              <a:buFont typeface="+mj-lt"/>
              <a:buAutoNum type="arabicPeriod"/>
            </a:pPr>
            <a:r>
              <a:rPr lang="en-CA" altLang="en-US" sz="2400" dirty="0" smtClean="0"/>
              <a:t>Patrons</a:t>
            </a:r>
          </a:p>
          <a:p>
            <a:pPr marL="457200" indent="-457200">
              <a:lnSpc>
                <a:spcPct val="150000"/>
              </a:lnSpc>
              <a:buFont typeface="+mj-lt"/>
              <a:buAutoNum type="arabicPeriod"/>
            </a:pPr>
            <a:r>
              <a:rPr lang="en-CA" altLang="en-US" sz="2400" dirty="0" smtClean="0"/>
              <a:t>Audience members</a:t>
            </a:r>
          </a:p>
          <a:p>
            <a:pPr marL="0" indent="0">
              <a:lnSpc>
                <a:spcPct val="150000"/>
              </a:lnSpc>
              <a:buNone/>
            </a:pPr>
            <a:endParaRPr lang="fr-CA" altLang="en-US" sz="1600" dirty="0" smtClean="0"/>
          </a:p>
          <a:p>
            <a:pPr marL="0" indent="0">
              <a:lnSpc>
                <a:spcPct val="150000"/>
              </a:lnSpc>
              <a:buNone/>
            </a:pPr>
            <a:endParaRPr lang="fr-CA" altLang="en-US" sz="1600" dirty="0"/>
          </a:p>
          <a:p>
            <a:endParaRPr lang="fr-CA" sz="2000" dirty="0" smtClean="0"/>
          </a:p>
          <a:p>
            <a:endParaRPr lang="fr-CA" sz="900" dirty="0"/>
          </a:p>
          <a:p>
            <a:endParaRPr lang="fr-CA" sz="900" dirty="0" smtClean="0"/>
          </a:p>
          <a:p>
            <a:endParaRPr lang="fr-CA" sz="900" dirty="0"/>
          </a:p>
          <a:p>
            <a:endParaRPr lang="fr-CA" sz="900" dirty="0" smtClean="0"/>
          </a:p>
          <a:p>
            <a:endParaRPr lang="fr-CA" sz="900" dirty="0"/>
          </a:p>
          <a:p>
            <a:endParaRPr lang="fr-CA" sz="900" dirty="0" smtClean="0"/>
          </a:p>
          <a:p>
            <a:endParaRPr lang="fr-CA" sz="900" dirty="0"/>
          </a:p>
        </p:txBody>
      </p:sp>
      <p:sp>
        <p:nvSpPr>
          <p:cNvPr id="5" name="Slide Number Placeholder 2"/>
          <p:cNvSpPr txBox="1">
            <a:spLocks/>
          </p:cNvSpPr>
          <p:nvPr/>
        </p:nvSpPr>
        <p:spPr>
          <a:xfrm flipH="1">
            <a:off x="25942" y="6426470"/>
            <a:ext cx="611560" cy="432048"/>
          </a:xfrm>
          <a:prstGeom prst="rect">
            <a:avLst/>
          </a:prstGeom>
        </p:spPr>
        <p:txBody>
          <a:bodyPr vert="horz" lIns="90827" tIns="45413" rIns="90827" bIns="45413" rtlCol="0" anchor="ctr" anchorCtr="0"/>
          <a:lstStyle>
            <a:defPPr>
              <a:defRPr lang="en-US"/>
            </a:defPPr>
            <a:lvl1pPr marL="0" algn="ctr" defTabSz="914400" rtl="0" eaLnBrk="1" latinLnBrk="0" hangingPunct="1">
              <a:defRPr sz="1400" b="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562C245-2244-462E-975F-2EB3AF9F52CA}" type="slidenum">
              <a:rPr lang="en-CA" b="1" smtClean="0">
                <a:solidFill>
                  <a:prstClr val="black"/>
                </a:solidFill>
              </a:rPr>
              <a:pPr algn="l"/>
              <a:t>2</a:t>
            </a:fld>
            <a:endParaRPr lang="en-CA" b="1" dirty="0">
              <a:solidFill>
                <a:prstClr val="black"/>
              </a:solidFill>
            </a:endParaRPr>
          </a:p>
        </p:txBody>
      </p:sp>
    </p:spTree>
    <p:extLst>
      <p:ext uri="{BB962C8B-B14F-4D97-AF65-F5344CB8AC3E}">
        <p14:creationId xmlns:p14="http://schemas.microsoft.com/office/powerpoint/2010/main" val="1367903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Commonalities</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3</a:t>
            </a:fld>
            <a:endParaRPr lang="en-CA" dirty="0">
              <a:solidFill>
                <a:prstClr val="black"/>
              </a:solidFill>
            </a:endParaRPr>
          </a:p>
        </p:txBody>
      </p:sp>
      <p:sp>
        <p:nvSpPr>
          <p:cNvPr id="4" name="Content Placeholder 3"/>
          <p:cNvSpPr>
            <a:spLocks noGrp="1"/>
          </p:cNvSpPr>
          <p:nvPr>
            <p:ph sz="half" idx="1"/>
          </p:nvPr>
        </p:nvSpPr>
        <p:spPr/>
        <p:txBody>
          <a:bodyPr/>
          <a:lstStyle/>
          <a:p>
            <a:pPr marL="0" indent="0">
              <a:buNone/>
            </a:pPr>
            <a:r>
              <a:rPr lang="en-CA" dirty="0" smtClean="0"/>
              <a:t>What do these relationships have in common?</a:t>
            </a:r>
          </a:p>
          <a:p>
            <a:pPr marL="0" indent="0">
              <a:buNone/>
            </a:pPr>
            <a:endParaRPr lang="en-CA" dirty="0"/>
          </a:p>
          <a:p>
            <a:r>
              <a:rPr lang="en-CA" dirty="0" smtClean="0"/>
              <a:t>They are essential to our success</a:t>
            </a:r>
          </a:p>
          <a:p>
            <a:r>
              <a:rPr lang="en-CA" dirty="0" smtClean="0"/>
              <a:t>Their loyalty is a priority</a:t>
            </a:r>
          </a:p>
          <a:p>
            <a:r>
              <a:rPr lang="en-CA" dirty="0" smtClean="0"/>
              <a:t>They are our greatest ambassadors and our harshest critics</a:t>
            </a:r>
          </a:p>
          <a:p>
            <a:r>
              <a:rPr lang="en-CA" dirty="0" smtClean="0"/>
              <a:t>They have high expectations</a:t>
            </a:r>
          </a:p>
          <a:p>
            <a:r>
              <a:rPr lang="en-CA" dirty="0" smtClean="0"/>
              <a:t>They are our best supporters</a:t>
            </a:r>
          </a:p>
          <a:p>
            <a:r>
              <a:rPr lang="en-CA" dirty="0" smtClean="0"/>
              <a:t>There is a lot of competition for their time and financial support</a:t>
            </a:r>
          </a:p>
          <a:p>
            <a:pPr marL="0" indent="0">
              <a:buNone/>
            </a:pPr>
            <a:endParaRPr lang="en-CA" dirty="0"/>
          </a:p>
        </p:txBody>
      </p:sp>
    </p:spTree>
    <p:extLst>
      <p:ext uri="{BB962C8B-B14F-4D97-AF65-F5344CB8AC3E}">
        <p14:creationId xmlns:p14="http://schemas.microsoft.com/office/powerpoint/2010/main" val="300849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Emotional Connection</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4</a:t>
            </a:fld>
            <a:endParaRPr lang="en-CA" dirty="0">
              <a:solidFill>
                <a:prstClr val="black"/>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883" y="762000"/>
            <a:ext cx="8842717" cy="56382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3"/>
          <p:cNvSpPr>
            <a:spLocks noGrp="1"/>
          </p:cNvSpPr>
          <p:nvPr>
            <p:ph sz="half" idx="1"/>
          </p:nvPr>
        </p:nvSpPr>
        <p:spPr/>
        <p:txBody>
          <a:bodyPr/>
          <a:lstStyle/>
          <a:p>
            <a:pPr marL="0" indent="0">
              <a:buNone/>
            </a:pPr>
            <a:r>
              <a:rPr lang="en-US" sz="3600" i="1" dirty="0" smtClean="0"/>
              <a:t>“</a:t>
            </a:r>
            <a:r>
              <a:rPr lang="en-US" sz="3600" i="1" dirty="0" smtClean="0"/>
              <a:t>I've </a:t>
            </a:r>
            <a:r>
              <a:rPr lang="en-US" sz="3600" i="1" dirty="0"/>
              <a:t>learned that people will forget what you said, people will forget what you did, but people will never forget how you made them feel</a:t>
            </a:r>
            <a:r>
              <a:rPr lang="en-US" sz="3600" i="1" dirty="0" smtClean="0"/>
              <a:t>.”</a:t>
            </a:r>
          </a:p>
          <a:p>
            <a:pPr marL="0" indent="0">
              <a:buNone/>
            </a:pPr>
            <a:endParaRPr lang="en-US" i="1"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Maya </a:t>
            </a:r>
            <a:r>
              <a:rPr lang="en-US" dirty="0" smtClean="0"/>
              <a:t>Angelou</a:t>
            </a:r>
            <a:endParaRPr lang="en-US" dirty="0"/>
          </a:p>
        </p:txBody>
      </p:sp>
    </p:spTree>
    <p:extLst>
      <p:ext uri="{BB962C8B-B14F-4D97-AF65-F5344CB8AC3E}">
        <p14:creationId xmlns:p14="http://schemas.microsoft.com/office/powerpoint/2010/main" val="14363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Making a Connection</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5</a:t>
            </a:fld>
            <a:endParaRPr lang="en-CA" dirty="0">
              <a:solidFill>
                <a:prstClr val="black"/>
              </a:solidFill>
            </a:endParaRPr>
          </a:p>
        </p:txBody>
      </p:sp>
      <p:sp>
        <p:nvSpPr>
          <p:cNvPr id="4" name="Content Placeholder 3"/>
          <p:cNvSpPr>
            <a:spLocks noGrp="1"/>
          </p:cNvSpPr>
          <p:nvPr>
            <p:ph sz="half" idx="1"/>
          </p:nvPr>
        </p:nvSpPr>
        <p:spPr/>
        <p:txBody>
          <a:bodyPr/>
          <a:lstStyle/>
          <a:p>
            <a:pPr marL="0" indent="0">
              <a:buNone/>
            </a:pPr>
            <a:r>
              <a:rPr lang="en-CA" dirty="0" smtClean="0"/>
              <a:t>When building relationships you should be asking the following questions about your approach:</a:t>
            </a:r>
          </a:p>
          <a:p>
            <a:pPr marL="0" indent="0">
              <a:buNone/>
            </a:pPr>
            <a:endParaRPr lang="en-CA" dirty="0"/>
          </a:p>
          <a:p>
            <a:r>
              <a:rPr lang="en-CA" dirty="0" smtClean="0"/>
              <a:t>Are you paying attention to a person’s interests and passions?</a:t>
            </a:r>
          </a:p>
          <a:p>
            <a:r>
              <a:rPr lang="en-CA" dirty="0" smtClean="0"/>
              <a:t>Are you offering a unique or privileged experience?</a:t>
            </a:r>
          </a:p>
          <a:p>
            <a:r>
              <a:rPr lang="en-CA" dirty="0" smtClean="0"/>
              <a:t>Have you made an emotional connection?</a:t>
            </a:r>
          </a:p>
          <a:p>
            <a:r>
              <a:rPr lang="en-CA" dirty="0" smtClean="0"/>
              <a:t>Does the individual feel important?</a:t>
            </a:r>
          </a:p>
          <a:p>
            <a:pPr marL="0" indent="0">
              <a:buNone/>
            </a:pPr>
            <a:endParaRPr lang="en-CA" dirty="0"/>
          </a:p>
          <a:p>
            <a:pPr marL="0" indent="0">
              <a:buNone/>
            </a:pPr>
            <a:r>
              <a:rPr lang="en-CA" dirty="0" smtClean="0"/>
              <a:t>If the answer is yes, then you are well on your way.</a:t>
            </a:r>
          </a:p>
          <a:p>
            <a:pPr marL="0" indent="0">
              <a:buNone/>
            </a:pPr>
            <a:r>
              <a:rPr lang="en-CA" dirty="0" smtClean="0"/>
              <a:t> </a:t>
            </a:r>
          </a:p>
          <a:p>
            <a:endParaRPr lang="en-US" dirty="0"/>
          </a:p>
        </p:txBody>
      </p:sp>
    </p:spTree>
    <p:extLst>
      <p:ext uri="{BB962C8B-B14F-4D97-AF65-F5344CB8AC3E}">
        <p14:creationId xmlns:p14="http://schemas.microsoft.com/office/powerpoint/2010/main" val="1913974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Keeping your audience connected</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6</a:t>
            </a:fld>
            <a:endParaRPr lang="en-CA" dirty="0">
              <a:solidFill>
                <a:prstClr val="black"/>
              </a:solidFill>
            </a:endParaRPr>
          </a:p>
        </p:txBody>
      </p:sp>
      <p:sp>
        <p:nvSpPr>
          <p:cNvPr id="4" name="Content Placeholder 3"/>
          <p:cNvSpPr>
            <a:spLocks noGrp="1"/>
          </p:cNvSpPr>
          <p:nvPr>
            <p:ph sz="half" idx="1"/>
          </p:nvPr>
        </p:nvSpPr>
        <p:spPr>
          <a:xfrm>
            <a:off x="251520" y="764704"/>
            <a:ext cx="8568952" cy="5636096"/>
          </a:xfrm>
        </p:spPr>
        <p:txBody>
          <a:bodyPr/>
          <a:lstStyle/>
          <a:p>
            <a:r>
              <a:rPr lang="en-CA" dirty="0" smtClean="0"/>
              <a:t>Once you have established that critical first connection with a prospective donor, volunteer, or patron, how do you keep them engaged?</a:t>
            </a:r>
          </a:p>
          <a:p>
            <a:pPr lvl="1"/>
            <a:r>
              <a:rPr lang="en-CA" dirty="0" smtClean="0"/>
              <a:t>Today’s philanthropist, volunteer, and/or patron is a discerning individual with a vast selection of choices of causes and interests</a:t>
            </a:r>
          </a:p>
          <a:p>
            <a:pPr lvl="1"/>
            <a:r>
              <a:rPr lang="en-CA" dirty="0" smtClean="0"/>
              <a:t>It is important to keep them involved in your organization and to develop a personal relationship that is meaningful and authentic</a:t>
            </a:r>
          </a:p>
          <a:p>
            <a:pPr lvl="1"/>
            <a:r>
              <a:rPr lang="en-CA" dirty="0" smtClean="0"/>
              <a:t>Regular contact with each individual is paramount</a:t>
            </a:r>
          </a:p>
          <a:p>
            <a:pPr lvl="1"/>
            <a:r>
              <a:rPr lang="en-CA" dirty="0" smtClean="0"/>
              <a:t>This does not mean that you only connect with them when you need something</a:t>
            </a:r>
          </a:p>
          <a:p>
            <a:pPr lvl="1"/>
            <a:r>
              <a:rPr lang="en-CA" dirty="0"/>
              <a:t>A</a:t>
            </a:r>
            <a:r>
              <a:rPr lang="en-CA" dirty="0" smtClean="0"/>
              <a:t>sk questions and continue to discover what matters to that individual</a:t>
            </a:r>
            <a:endParaRPr lang="en-US" dirty="0"/>
          </a:p>
        </p:txBody>
      </p:sp>
    </p:spTree>
    <p:extLst>
      <p:ext uri="{BB962C8B-B14F-4D97-AF65-F5344CB8AC3E}">
        <p14:creationId xmlns:p14="http://schemas.microsoft.com/office/powerpoint/2010/main" val="2548266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Keeping your audience connected</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7</a:t>
            </a:fld>
            <a:endParaRPr lang="en-CA" dirty="0">
              <a:solidFill>
                <a:prstClr val="black"/>
              </a:solidFill>
            </a:endParaRPr>
          </a:p>
        </p:txBody>
      </p:sp>
      <p:sp>
        <p:nvSpPr>
          <p:cNvPr id="4" name="Content Placeholder 3"/>
          <p:cNvSpPr>
            <a:spLocks noGrp="1"/>
          </p:cNvSpPr>
          <p:nvPr>
            <p:ph sz="half" idx="1"/>
          </p:nvPr>
        </p:nvSpPr>
        <p:spPr/>
        <p:txBody>
          <a:bodyPr/>
          <a:lstStyle/>
          <a:p>
            <a:r>
              <a:rPr lang="en-CA" dirty="0" smtClean="0"/>
              <a:t>The more that you know, the better you can personalize the relationship with your organization</a:t>
            </a:r>
          </a:p>
          <a:p>
            <a:r>
              <a:rPr lang="en-CA" dirty="0" smtClean="0"/>
              <a:t>It is important to also engage key members of a person’s family and entourage</a:t>
            </a:r>
          </a:p>
          <a:p>
            <a:r>
              <a:rPr lang="en-CA" dirty="0"/>
              <a:t>E</a:t>
            </a:r>
            <a:r>
              <a:rPr lang="en-CA" dirty="0" smtClean="0"/>
              <a:t>nsure that you are establishing multiple connections to your organization</a:t>
            </a:r>
          </a:p>
          <a:p>
            <a:r>
              <a:rPr lang="en-CA" dirty="0" smtClean="0"/>
              <a:t>Know when and how to leverage the leadership of your organization and volunteer leadership</a:t>
            </a:r>
          </a:p>
          <a:p>
            <a:r>
              <a:rPr lang="en-CA" dirty="0" smtClean="0"/>
              <a:t>Make every contact count by always advancing the relationship</a:t>
            </a:r>
            <a:endParaRPr lang="en-US" dirty="0"/>
          </a:p>
        </p:txBody>
      </p:sp>
    </p:spTree>
    <p:extLst>
      <p:ext uri="{BB962C8B-B14F-4D97-AF65-F5344CB8AC3E}">
        <p14:creationId xmlns:p14="http://schemas.microsoft.com/office/powerpoint/2010/main" val="1809374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Cultivation – Objectives and strategy </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8</a:t>
            </a:fld>
            <a:endParaRPr lang="en-CA" dirty="0">
              <a:solidFill>
                <a:prstClr val="black"/>
              </a:solidFill>
            </a:endParaRPr>
          </a:p>
        </p:txBody>
      </p:sp>
      <p:sp>
        <p:nvSpPr>
          <p:cNvPr id="4" name="Content Placeholder 3"/>
          <p:cNvSpPr>
            <a:spLocks noGrp="1"/>
          </p:cNvSpPr>
          <p:nvPr>
            <p:ph sz="half" idx="1"/>
          </p:nvPr>
        </p:nvSpPr>
        <p:spPr/>
        <p:txBody>
          <a:bodyPr/>
          <a:lstStyle/>
          <a:p>
            <a:r>
              <a:rPr lang="en-CA" dirty="0" smtClean="0"/>
              <a:t>There are many principles in the profession of fundraising that transcend other fields</a:t>
            </a:r>
          </a:p>
          <a:p>
            <a:r>
              <a:rPr lang="en-CA" dirty="0" smtClean="0"/>
              <a:t>The optimization of a key relationship to your organization can be traced through a series of contacts or moves</a:t>
            </a:r>
          </a:p>
          <a:p>
            <a:r>
              <a:rPr lang="en-CA" dirty="0" smtClean="0"/>
              <a:t>It is crucial that we take a very results-oriented approach to relationships with key individuals as we have a desired outcome in mind</a:t>
            </a:r>
          </a:p>
          <a:p>
            <a:r>
              <a:rPr lang="en-CA" dirty="0" smtClean="0"/>
              <a:t>Prepare carefully before a meeting or when briefing a volunteer so that </a:t>
            </a:r>
            <a:r>
              <a:rPr lang="en-CA" dirty="0" smtClean="0"/>
              <a:t>the </a:t>
            </a:r>
            <a:r>
              <a:rPr lang="en-CA" dirty="0" smtClean="0"/>
              <a:t>objectives of the meeting or call can be met</a:t>
            </a:r>
            <a:endParaRPr lang="en-US" dirty="0"/>
          </a:p>
        </p:txBody>
      </p:sp>
    </p:spTree>
    <p:extLst>
      <p:ext uri="{BB962C8B-B14F-4D97-AF65-F5344CB8AC3E}">
        <p14:creationId xmlns:p14="http://schemas.microsoft.com/office/powerpoint/2010/main" val="2033167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CA" dirty="0" smtClean="0"/>
              <a:t>Strategy </a:t>
            </a:r>
            <a:endParaRPr lang="en-US" dirty="0"/>
          </a:p>
        </p:txBody>
      </p:sp>
      <p:sp>
        <p:nvSpPr>
          <p:cNvPr id="3" name="Slide Number Placeholder 2"/>
          <p:cNvSpPr>
            <a:spLocks noGrp="1"/>
          </p:cNvSpPr>
          <p:nvPr>
            <p:ph type="sldNum" sz="quarter" idx="4"/>
          </p:nvPr>
        </p:nvSpPr>
        <p:spPr/>
        <p:txBody>
          <a:bodyPr/>
          <a:lstStyle/>
          <a:p>
            <a:fld id="{5562C245-2244-462E-975F-2EB3AF9F52CA}" type="slidenum">
              <a:rPr lang="en-CA" smtClean="0">
                <a:solidFill>
                  <a:prstClr val="black"/>
                </a:solidFill>
              </a:rPr>
              <a:pPr/>
              <a:t>9</a:t>
            </a:fld>
            <a:endParaRPr lang="en-CA" dirty="0">
              <a:solidFill>
                <a:prstClr val="black"/>
              </a:solidFill>
            </a:endParaRPr>
          </a:p>
        </p:txBody>
      </p:sp>
      <p:sp>
        <p:nvSpPr>
          <p:cNvPr id="4" name="Content Placeholder 3"/>
          <p:cNvSpPr>
            <a:spLocks noGrp="1"/>
          </p:cNvSpPr>
          <p:nvPr>
            <p:ph sz="half" idx="1"/>
          </p:nvPr>
        </p:nvSpPr>
        <p:spPr>
          <a:xfrm>
            <a:off x="251520" y="764704"/>
            <a:ext cx="8568952" cy="5636096"/>
          </a:xfrm>
        </p:spPr>
        <p:txBody>
          <a:bodyPr/>
          <a:lstStyle/>
          <a:p>
            <a:r>
              <a:rPr lang="en-CA" sz="2400" dirty="0" smtClean="0"/>
              <a:t>Once you have a more solid footing with the prospect </a:t>
            </a:r>
            <a:r>
              <a:rPr lang="en-US" sz="2400" dirty="0" smtClean="0"/>
              <a:t>develop a multi-tiered engagement plan</a:t>
            </a:r>
          </a:p>
          <a:p>
            <a:r>
              <a:rPr lang="en-CA" sz="2400" dirty="0" smtClean="0"/>
              <a:t>The plan should outline clear objectives in terms of where you wish to take the relationship and the desired outcomes</a:t>
            </a:r>
          </a:p>
          <a:p>
            <a:r>
              <a:rPr lang="en-CA" sz="2400" dirty="0" smtClean="0"/>
              <a:t>Establish a timeline for specific milestones in the relationship</a:t>
            </a:r>
          </a:p>
          <a:p>
            <a:r>
              <a:rPr lang="en-CA" sz="2400" dirty="0" smtClean="0"/>
              <a:t>Incorporate other notable individuals involved with the organization that can also serve to advance the relationship (sometimes we are the brokers or liaison with the organization and not the best suited to close a gift or secure a partnership)</a:t>
            </a:r>
          </a:p>
          <a:p>
            <a:r>
              <a:rPr lang="en-CA" sz="2400" dirty="0" smtClean="0"/>
              <a:t>Offer a behind the scenes experience that grants restricted access to benefits in your organization</a:t>
            </a:r>
          </a:p>
          <a:p>
            <a:r>
              <a:rPr lang="en-CA" sz="2400" dirty="0" smtClean="0"/>
              <a:t>Know when to start asking the tough questions</a:t>
            </a:r>
            <a:endParaRPr lang="en-US" sz="2400" dirty="0" smtClean="0"/>
          </a:p>
          <a:p>
            <a:pPr lvl="1"/>
            <a:endParaRPr lang="en-CA" dirty="0" smtClean="0"/>
          </a:p>
        </p:txBody>
      </p:sp>
    </p:spTree>
    <p:extLst>
      <p:ext uri="{BB962C8B-B14F-4D97-AF65-F5344CB8AC3E}">
        <p14:creationId xmlns:p14="http://schemas.microsoft.com/office/powerpoint/2010/main" val="133635686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2461</TotalTime>
  <Words>1096</Words>
  <Application>Microsoft Office PowerPoint</Application>
  <PresentationFormat>On-screen Show (4:3)</PresentationFormat>
  <Paragraphs>142</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Custom Design</vt:lpstr>
      <vt:lpstr>    Relationship Management Building Meaningful Connections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Management Building Meaningful Connections</dc:title>
  <dc:creator>Brian Thompson</dc:creator>
  <cp:lastModifiedBy>Brian Thompson</cp:lastModifiedBy>
  <cp:revision>36</cp:revision>
  <dcterms:created xsi:type="dcterms:W3CDTF">2015-06-10T03:55:32Z</dcterms:created>
  <dcterms:modified xsi:type="dcterms:W3CDTF">2015-06-12T12:41:45Z</dcterms:modified>
</cp:coreProperties>
</file>